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446" r:id="rId2"/>
    <p:sldId id="455" r:id="rId3"/>
    <p:sldId id="462" r:id="rId4"/>
    <p:sldId id="461" r:id="rId5"/>
    <p:sldId id="459" r:id="rId6"/>
    <p:sldId id="460" r:id="rId7"/>
    <p:sldId id="458" r:id="rId8"/>
    <p:sldId id="465" r:id="rId9"/>
    <p:sldId id="464" r:id="rId10"/>
    <p:sldId id="463" r:id="rId11"/>
    <p:sldId id="466" r:id="rId12"/>
    <p:sldId id="467" r:id="rId13"/>
    <p:sldId id="468" r:id="rId14"/>
    <p:sldId id="469" r:id="rId15"/>
    <p:sldId id="470" r:id="rId16"/>
    <p:sldId id="471" r:id="rId17"/>
    <p:sldId id="473" r:id="rId18"/>
    <p:sldId id="4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134" clrIdx="0"/>
  <p:cmAuthor id="1" name="admin" initials="a" lastIdx="12" clrIdx="1"/>
  <p:cmAuthor id="2" name="Francois.beguin" initials="F" lastIdx="122" clrIdx="2"/>
  <p:cmAuthor id="3" name="François Béguin" initials="FB" lastIdx="30" clrIdx="3">
    <p:extLst/>
  </p:cmAuthor>
  <p:cmAuthor id="4" name="Emmanuel Pameté Yambou" initials="PYE" lastIdx="3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25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65" d="100"/>
          <a:sy n="65" d="100"/>
        </p:scale>
        <p:origin x="133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2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E7F28-D102-4B55-B7FE-A19BA7B78A07}" type="datetimeFigureOut">
              <a:rPr lang="en-GB" smtClean="0"/>
              <a:pPr/>
              <a:t>26/11/2020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1C258-53C1-4DC5-B5F7-5D81FE8FBD0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136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5DC5C-8F6B-4793-8EF0-83668185A6E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2EA41-DAE8-4A25-9980-1906F2F855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22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9AE5A-0FEE-4A96-8314-3B9B85998C68}" type="datetime1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F402-ED5B-4DC4-8CA8-1476631ADE5E}" type="datetime1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8CB31-3616-4C1D-BFA3-14F6DD56C590}" type="datetime1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6A5A-0026-4465-A38A-F234E7FBF9E2}" type="datetime1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31F37-E461-47AF-8145-F176D80F68CF}" type="datetime1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E06DB-4A4F-4455-8068-BC6AF08C00B7}" type="datetime1">
              <a:rPr lang="ru-RU" smtClean="0"/>
              <a:pPr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17A6-C285-4D9B-BF4B-E2EB04531494}" type="datetime1">
              <a:rPr lang="ru-RU" smtClean="0"/>
              <a:pPr/>
              <a:t>26.11.2020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1B23-B095-40F9-9F86-9E5B96618C85}" type="datetime1">
              <a:rPr lang="ru-RU" smtClean="0"/>
              <a:pPr/>
              <a:t>26.11.2020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B1B2-31EF-432E-9CC7-D0CF7A107B85}" type="datetime1">
              <a:rPr lang="ru-RU" smtClean="0"/>
              <a:pPr/>
              <a:t>26.11.2020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842E-AC5E-45DB-8214-D60EBE2E6404}" type="datetime1">
              <a:rPr lang="ru-RU" smtClean="0"/>
              <a:pPr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63C2-6855-48A7-882E-C806659EB228}" type="datetime1">
              <a:rPr lang="ru-RU" smtClean="0"/>
              <a:pPr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D37E-0099-4C0E-890D-3344435EBDC0}" type="datetime1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4619" y="139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683568" y="1700808"/>
            <a:ext cx="7848872" cy="2952328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Гидроэнергетика</a:t>
            </a:r>
            <a:endParaRPr lang="ru-RU" sz="40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endParaRPr lang="en-HK" sz="36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lang="ru-RU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Лекция №</a:t>
            </a:r>
            <a:r>
              <a:rPr lang="en-HK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1</a:t>
            </a:r>
            <a:r>
              <a:rPr lang="ru-RU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1</a:t>
            </a:r>
            <a:endParaRPr lang="ru-RU" sz="3600" i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05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Волновые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74" name="Picture 2" descr="Рис. 2.28. Схема пневматической волновой электростанции:  а – схема движения воздушного потока; б – схема волновой электростанции;  1 – корпус; 2 – воздушная турбина; 3 – воздушная камера; 4 – стальная башня; 5 – генерато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133" y="908720"/>
            <a:ext cx="8339064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79181" y="5036983"/>
            <a:ext cx="83856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Схема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пневматической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волновой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электростанции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: а –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схема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движения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воздушного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потока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; б –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схема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волновой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электростанции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; 1 –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корпус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; 2 –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воздушная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турбина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; 3 –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воздушная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камера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; 4 –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стальная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башня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; 5 – 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генератор</a:t>
            </a:r>
            <a:endParaRPr lang="en-HK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30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Волновые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7544" y="835833"/>
            <a:ext cx="821925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Волновые гидроэнергетические установки состоят из трех основных частей – рабочего тела (или водоприемника), силового преобразователя с генератором электроэнергии и системы крепления.</a:t>
            </a:r>
          </a:p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Рабочее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тело (твердое, жидкое или газообразное), непосредственно контактируя с водой, перемещается под действием волн или изменяет тем или иным образом условия их распространения. В качестве рабочего тела могут использоваться поплавки,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волноприемные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камеры, эластичные трубы, волноотбойные сооружения и другие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53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Волновые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Силовой преобразователь предназначен для преобразования энергии, запасенной рабочим телом (механической энергии движения твердого тела, перепада уровней воды в бассейнах, давления воздуха или жидкости), в энергию, пригодную для передачи на расстояние или для непосредственного использования. В качестве силовых преобразователей могут применяться гидравлические и воздушные турбины, водяные колеса, зубчатые или цепные передачи и другие устройства.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04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Волновые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098" name="Picture 2" descr="Волновая электростанция в районе г. Агусадор (Португалия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186" y="982469"/>
            <a:ext cx="3940977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Волновая электростанция «Oceanlinx» (Австралия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334" y="977400"/>
            <a:ext cx="3890851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7504" y="343074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Comic Sans MS" panose="030F0702030302020204" pitchFamily="66" charset="0"/>
              </a:rPr>
              <a:t>Волновая электростанция в районе </a:t>
            </a:r>
            <a:endParaRPr lang="en-HK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г</a:t>
            </a:r>
            <a:r>
              <a:rPr lang="ru-RU" dirty="0">
                <a:solidFill>
                  <a:srgbClr val="002060"/>
                </a:solidFill>
                <a:latin typeface="Comic Sans MS" panose="030F0702030302020204" pitchFamily="66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Агусадор</a:t>
            </a:r>
            <a:r>
              <a:rPr lang="ru-RU" dirty="0">
                <a:solidFill>
                  <a:srgbClr val="002060"/>
                </a:solidFill>
                <a:latin typeface="Comic Sans MS" panose="030F0702030302020204" pitchFamily="66" charset="0"/>
              </a:rPr>
              <a:t> (Португалия)</a:t>
            </a:r>
            <a:endParaRPr lang="en-HK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35488" y="343074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Comic Sans MS" panose="030F0702030302020204" pitchFamily="66" charset="0"/>
              </a:rPr>
              <a:t>Волновая электростанция «</a:t>
            </a:r>
            <a:r>
              <a:rPr lang="en-HK" dirty="0" err="1">
                <a:solidFill>
                  <a:srgbClr val="002060"/>
                </a:solidFill>
                <a:latin typeface="Comic Sans MS" panose="030F0702030302020204" pitchFamily="66" charset="0"/>
              </a:rPr>
              <a:t>Oceanlinx</a:t>
            </a:r>
            <a:r>
              <a:rPr lang="en-HK" dirty="0">
                <a:solidFill>
                  <a:srgbClr val="002060"/>
                </a:solidFill>
                <a:latin typeface="Comic Sans MS" panose="030F0702030302020204" pitchFamily="66" charset="0"/>
              </a:rPr>
              <a:t>» (</a:t>
            </a:r>
            <a:r>
              <a:rPr lang="ru-RU" dirty="0">
                <a:solidFill>
                  <a:srgbClr val="002060"/>
                </a:solidFill>
                <a:latin typeface="Comic Sans MS" panose="030F0702030302020204" pitchFamily="66" charset="0"/>
              </a:rPr>
              <a:t>Австралия)</a:t>
            </a:r>
            <a:endParaRPr lang="en-HK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3186" y="4365104"/>
            <a:ext cx="843728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Система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крепления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обеспечивает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удержание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на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месте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волновой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установки</a:t>
            </a:r>
            <a:r>
              <a:rPr lang="en-HK" sz="20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endParaRPr lang="en-HK" sz="20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n-HK" sz="20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Различные</a:t>
            </a:r>
            <a:r>
              <a:rPr lang="en-HK" sz="20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типы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волновых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установок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отличаются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той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составляющей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энергии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ветровых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волн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(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разновидностью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кинетической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или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потенциальной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энергии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),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которую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рабочее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тело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установки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преобразует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в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другой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вид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энергии</a:t>
            </a:r>
            <a:r>
              <a:rPr lang="en-HK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094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Волновые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Одной из наиболее эффективных считается пневматическая волновая </a:t>
            </a: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электростанция. 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Основной частью такой установки является камера, нижняя открытая часть которой погружена под 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наинизший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уровень воды (ложбину волны). При поднятии и опускании уровня воды в море в камере происходит циклическое сжатие и расширение воздуха, движение которого через систему клапанов приводит во вращение воздушную турбину. Такая система широко применяется в мире для питания электроэнергией навигационных буев.</a:t>
            </a:r>
          </a:p>
          <a:p>
            <a:pPr algn="just">
              <a:spcAft>
                <a:spcPts val="1800"/>
              </a:spcAft>
            </a:pP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Одна 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из первых в мире волновых электростанций мощностью около 500 кВт в Норвегии также представляет собой пневматическую волновую установку, основной частью которой является камера с нижней открытой частью, погруженной под 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наинизший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уровень поверхности воды.</a:t>
            </a:r>
            <a:endParaRPr lang="ru-RU" sz="22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30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91308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Волновые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663660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734789"/>
            <a:ext cx="8568952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Вторая из двух первых в мире волновых электростанций мощностью 450 кВт в Норвегии, использующая эффект 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набегания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волны на отлогую суживающуюся поверхность (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конфузорный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откос), включает расположенный в фиорде суживающийся канал длиной 147 м с турбинным водоприемником, расположенным на 3 м выше среднего уровня моря. Установки такого типа, расположенные на берегу, имеют преимущества перед другими типами волновых установок, исключая трудности, связанные с их обслуживанием и ремонтом.</a:t>
            </a:r>
          </a:p>
          <a:p>
            <a:pPr algn="just">
              <a:spcAft>
                <a:spcPts val="1800"/>
              </a:spcAft>
            </a:pP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Одна 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из успешнейших на данный момент попыток эффективно перерабатывать энергию океанских волн – волновая электростанция «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Oceanlinx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» в акватории города Порт-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Кембл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(Австралия). Она была введена в эксплуатацию еще в 2005 году, затем была демонтирована для реконструкции и переоборудования и только в начале 2009 г. вновь запущена в действие.</a:t>
            </a:r>
            <a:endParaRPr lang="ru-RU" sz="22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43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Волновые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Принцип ее работы заключается в том, что проходящие через нее волны толчками заполняют водой специальную камеру, вытесняя содержащийся в этой камере воздух. Сжатый воздух под давлением проходит через турбину, вращая ее лопасти. Из-за того, что направление движения волн и их сила постоянно меняются, на станции «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Oceanlinx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» используется турбина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Denniss-Auld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c регулируемым углом поворота лопастей. Одна силовая установка станции «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Oceanlinx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» обладает мощностью (в пиковом режиме) от 100 кВт до 1,5 МВт. Установка в Порт-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Кембла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поставляет в электросеть города 450 кВт электричества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33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Волновые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сентябре 2008 года в городке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Агусадор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(Португалия) для обеспечения местных жителей электроэнергией была введена в строй коммерческая волновая электростанция. Проект был создан английской компанией «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Pelamis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Wave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Power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», давно экспериментирующей с энергией океанов. Пока на станции работают только три преобразователя волновой энергии – змеевидных устройства, наполовину погруженных в воду. Диаметр каждого преобразователя – 3.5 метра, длина – 140 метров. Именно они конвертируют силу волн в электричество.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6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Волновые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Принцип действия преобразователей прост: волны поднимают и опускают их секции, а внутренняя гидравлическая система сопротивляется движению, на основе чего вырабатывается электричество, которое по кабелям передается на берег.</a:t>
            </a:r>
          </a:p>
          <a:p>
            <a:pPr algn="just">
              <a:spcAft>
                <a:spcPts val="1800"/>
              </a:spcAft>
            </a:pP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Сейчас 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мощность станции 2,25 МВт. Спустя какое-то время будет добавлено еще 25 преобразователей и тогда мощность станции возрастет до 21 МВт, что достаточно для снабжения 15 тыс. домов.</a:t>
            </a:r>
          </a:p>
          <a:p>
            <a:pPr algn="just">
              <a:spcAft>
                <a:spcPts val="1800"/>
              </a:spcAft>
            </a:pP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Волны 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мира могут генерировать 2 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тераватта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энергии, что примерно в 2 раза превосходит объем всей производимой электроэнергии. Естественно, количество вырабатываемой энергии зависит от силы волн, которая, как известно, непостоянна во времени. Но ресурс, используемый волновой электростанцией, абсолютно возобновляемый.</a:t>
            </a:r>
            <a:endParaRPr lang="ru-RU" sz="22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05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Использование гидравлической энергии течений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последние десятилетия ведутся широкомасштабные исследования по практическому использованию большого потенциала течений в морях и океанах, которые подразделяют на непериодические, муссонные (пассатные) и приливно-отливные. Из них в первую очередь рассматривается возможность использования энергии главных непериодических течений (Гольфстрим, Куросио и др.), суммарный энергетический потенциал которых по разным методикам оценивается от 5 до 300 млрд. кВт. Такие резкие расхождения в оценках можно объяснить различиями в методиках расчета, отсутствием достаточно обоснованных представлений о возможных параметрах использования энергии течений, экологических последствиях, а также отсутствием практического опыта.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Использование гидравлической энергии течений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938039"/>
            <a:ext cx="8568952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Предварительно оценивается возможность использования до 1–2% энергии течений в морях и океанах без отрицательных экологических последствий. Существенными положительными факторами использования их энергии является высокая обеспеченность их мощности, закономерность изменений мощности во времени в течение года.</a:t>
            </a:r>
          </a:p>
          <a:p>
            <a:pPr algn="just">
              <a:spcAft>
                <a:spcPts val="1800"/>
              </a:spcAft>
            </a:pP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Так, течения Гольфстрим и Куросио несут соответственно 83 и 55 млн.м3/с воды, а, например, энергетическая мощность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флоридского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течения (часть Гольфстрима) у восточного побережья США с расходом 30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млн.м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3 оценивается мощностью около 20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91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Использование гидравлической энергии течений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5292079" y="1681204"/>
            <a:ext cx="342250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Установка для преобразования энергии океанских течений: 1 – лопастное рабочее колесо; 2 – механическая система поворота лопастей; 3 – струенаправляющая труба; 4 – анкерные расчалки; 5 – якорное крепление</a:t>
            </a:r>
            <a:endParaRPr lang="ru-RU" sz="20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1026" name="Picture 2" descr="Рис. 2.27. Установка для преобразования энергии океанских течений: 1 – лопастное рабочее колесо; 2 – механическая система поворота лопастей; 3 – струенаправляющая труба; 4 – анкерные расчалки; 5 – якорное крепл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32260"/>
            <a:ext cx="4680520" cy="5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45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Использование гидравлической энергии течений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842511"/>
            <a:ext cx="8784976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Также может использоваться энергия муссонных течений, например, Сомалийского течения, омывающего побережье Восточной Африки, и др., энергия приливно-отливных течений.</a:t>
            </a:r>
          </a:p>
          <a:p>
            <a:pPr algn="just">
              <a:spcAft>
                <a:spcPts val="1800"/>
              </a:spcAft>
            </a:pP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Предложены 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различные типы крупных энергетических установок для использования энергии безнапорных потоков океанских течений, а также небольших установок для использования энергии течений в реках, каналах.</a:t>
            </a:r>
          </a:p>
          <a:p>
            <a:pPr algn="just">
              <a:spcAft>
                <a:spcPts val="1800"/>
              </a:spcAft>
            </a:pP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большинстве предложенных установок используются лопастные рабочие колеса с вертикальной или горизонтальной осью вращения, погруженные в поток под уровень воды. В варианте установки с расположением горизонтальной оси вращения вдоль потока рабочее колесо имеет вид ветроколеса или колеса осевой гидравлической турбины. Установка размещается у дна моря на жесткой опоре или раскрепляется в потоке с помощью тросов и якорей.</a:t>
            </a:r>
            <a:endParaRPr lang="ru-RU" sz="22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41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Использование гидравлической энергии течений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72128"/>
            <a:ext cx="856895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Например, в проекте использования энергии океанских течений во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флоридском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заливе (США) предусматривается размещение 242 подводных установок мощностью по 83 МВт каждая.</a:t>
            </a:r>
          </a:p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Недостатком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таких установок является низкая концентрация энергии, в связи с чем они характеризуются большими размерами, высокой материалоемкостью и удельной стоимостью.</a:t>
            </a:r>
          </a:p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Кроме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установок для использования течений безнапорных потоков, могут использоваться установки для преобразования энергии напорных потоков (в трубопроводах систем водоснабжения, канализации и др.). Для этого в трубопроводах могут размещаться агрегаты, включающие гидравлическую турбину и генератор.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86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Волновые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настоящее время находят практическое применение установки по использованию энергии волн в морях и океанах, суммарная мощность которых по различным методикам оценивается в более чем 100 млрд. кВт.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2050" name="Picture 2" descr="Морские волн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564904"/>
            <a:ext cx="4396383" cy="3377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66133" y="6011488"/>
            <a:ext cx="83856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Морские волны</a:t>
            </a:r>
            <a:endParaRPr lang="en-HK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4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Волновые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940653"/>
            <a:ext cx="856895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 средней высоте волн в Мировом океане 2,5 м и периоде 8 с удельный поток энергии, приходящийся на 1 м фронта волны, составляет 75 кВт/м. Удельный поток энергии ветровых волн, например, в морях стран СНГ (кВт/м): Азовское – 3, Черное – 6–8, Каспийское – 7–11, Охотское – 12–20, Берингово – 15–44,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Баренцово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– 22–29, Японское – 21–31, а суммарная мощность волн, набегающих на побережье (в пределах СНГ), составляет (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): на Черном море – 14,7; Каспийском 67,5; Баренцевом – 56, Охотском – 129.</a:t>
            </a:r>
          </a:p>
          <a:p>
            <a:pPr algn="just">
              <a:spcAft>
                <a:spcPts val="1800"/>
              </a:spcAft>
            </a:pP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06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Волновые электростанции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 положительным факторам волновой энергии относятся значительный суммарный потенциал, увеличение мощности в осенне-зимний период, когда растет потребление электроэнергии, а к недостаткам – ее прерывистость.</a:t>
            </a:r>
          </a:p>
          <a:p>
            <a:pPr algn="just">
              <a:spcAft>
                <a:spcPts val="1800"/>
              </a:spcAft>
            </a:pP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разных странах эксплуатируется большое количество навигационных буев, использующих энергию волн. В 1985 г. в Норвегии были введены в строй и подключены к энергосистеме две первые в мире опытно-промышленные волновые электростанции.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57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15067</TotalTime>
  <Words>1425</Words>
  <Application>Microsoft Office PowerPoint</Application>
  <PresentationFormat>Экран (4:3)</PresentationFormat>
  <Paragraphs>74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Comic Sans MS</vt:lpstr>
      <vt:lpstr>Times New Roman</vt:lpstr>
      <vt:lpstr>Тема Office</vt:lpstr>
      <vt:lpstr>Презентация PowerPoint</vt:lpstr>
      <vt:lpstr>Использование гидравлической энергии течений</vt:lpstr>
      <vt:lpstr>Использование гидравлической энергии течений</vt:lpstr>
      <vt:lpstr>Использование гидравлической энергии течений</vt:lpstr>
      <vt:lpstr>Использование гидравлической энергии течений</vt:lpstr>
      <vt:lpstr>Использование гидравлической энергии течений</vt:lpstr>
      <vt:lpstr>Волновые электростанции</vt:lpstr>
      <vt:lpstr>Волновые электростанции</vt:lpstr>
      <vt:lpstr>Волновые электростанции</vt:lpstr>
      <vt:lpstr>Волновые электростанции</vt:lpstr>
      <vt:lpstr>Волновые электростанции</vt:lpstr>
      <vt:lpstr>Волновые электростанции</vt:lpstr>
      <vt:lpstr>Волновые электростанции</vt:lpstr>
      <vt:lpstr>Волновые электростанции</vt:lpstr>
      <vt:lpstr>Волновые электростанции</vt:lpstr>
      <vt:lpstr>Волновые электростанции</vt:lpstr>
      <vt:lpstr>Волновые электростанции</vt:lpstr>
      <vt:lpstr>Волновые электростанции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Vladimir</cp:lastModifiedBy>
  <cp:revision>1557</cp:revision>
  <dcterms:created xsi:type="dcterms:W3CDTF">2018-10-18T08:08:24Z</dcterms:created>
  <dcterms:modified xsi:type="dcterms:W3CDTF">2020-11-26T09:10:56Z</dcterms:modified>
</cp:coreProperties>
</file>